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8" r:id="rId2"/>
    <p:sldId id="259" r:id="rId3"/>
    <p:sldId id="289" r:id="rId4"/>
    <p:sldId id="286" r:id="rId5"/>
    <p:sldId id="288" r:id="rId6"/>
    <p:sldId id="290" r:id="rId7"/>
    <p:sldId id="260" r:id="rId8"/>
    <p:sldId id="291" r:id="rId9"/>
    <p:sldId id="261" r:id="rId10"/>
    <p:sldId id="263" r:id="rId11"/>
    <p:sldId id="264" r:id="rId12"/>
    <p:sldId id="292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93" r:id="rId31"/>
    <p:sldId id="294" r:id="rId32"/>
    <p:sldId id="296" r:id="rId33"/>
    <p:sldId id="295" r:id="rId34"/>
    <p:sldId id="25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>
        <p:scale>
          <a:sx n="66" d="100"/>
          <a:sy n="66" d="100"/>
        </p:scale>
        <p:origin x="2082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0B33F-C252-4B93-8684-4EC28AF9A6DB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AA4A25-4A1A-4638-BBBB-0D1F82E8F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6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CF8FC76-8A74-4C31-BFDB-170EF90AEDD9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0A75D-3A7A-4705-91DC-2F471140653F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5DECA25-7A58-482D-95D0-3DE3E7BA9740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5C867E4-E2E4-4271-A5E8-149BB4114161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DFE3D11-248B-4EEF-9995-EAD5BAFA5D8A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26F2F-46E6-4E2F-87F2-3DC6B715B291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AAE86-03B1-466B-B6B1-8C7A0747D7D6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19D30-D920-40A7-A59F-4D16B4993A00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D9486A5-DBB9-4650-9E9A-B105487E6704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66696-BDF9-4808-B810-8E50DF249559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79351AF-7208-4BD6-8F4C-B4F6F5F846D1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C52A3-5A91-4578-A096-18791545CCEB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C9300-BD0C-4B54-A893-27718E3AA08B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66035-16BA-4821-9F03-CE0F0EC3D1F8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72075-2545-4408-9C46-5F3A68E2C430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7CDF7-12B4-4580-825E-4BEBC8D367E5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EAD0C-7C5D-4A9F-A466-A01C903B5C22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0AA12-2B88-48F7-BA2F-E85DB63017C6}" type="datetime1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7916" y="1072055"/>
            <a:ext cx="9711559" cy="2978781"/>
          </a:xfrm>
        </p:spPr>
        <p:txBody>
          <a:bodyPr/>
          <a:lstStyle/>
          <a:p>
            <a:pPr algn="ctr"/>
            <a:r>
              <a:rPr lang="fa-IR" sz="4000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آشنایی با پلتفرم اینترنت اشیا </a:t>
            </a:r>
            <a:endParaRPr lang="en-US" sz="40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38225" y="4310022"/>
            <a:ext cx="49819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ارائه شده توسط : سارا رجب زاده </a:t>
            </a:r>
            <a:endParaRPr lang="en-US" sz="2000" dirty="0">
              <a:cs typeface="B Nazanin" panose="00000400000000000000" pitchFamily="2" charset="-78"/>
            </a:endParaRPr>
          </a:p>
        </p:txBody>
      </p:sp>
      <p:pic>
        <p:nvPicPr>
          <p:cNvPr id="5" name="Picture 4" descr="C:\Users\internal\Desktop\مرکز.jpg"/>
          <p:cNvPicPr/>
          <p:nvPr/>
        </p:nvPicPr>
        <p:blipFill>
          <a:blip r:embed="rId2" cstate="print">
            <a:clrChange>
              <a:clrFrom>
                <a:srgbClr val="EBFFFD"/>
              </a:clrFrom>
              <a:clrTo>
                <a:srgbClr val="EBFFFD">
                  <a:alpha val="0"/>
                </a:srgbClr>
              </a:clrTo>
            </a:clrChange>
            <a:duotone>
              <a:prstClr val="black"/>
              <a:schemeClr val="accent6">
                <a:lumMod val="60000"/>
                <a:lumOff val="4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428" y="685297"/>
            <a:ext cx="2660534" cy="16637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338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10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پلتفرم جزیره ای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83" y="2193925"/>
            <a:ext cx="9315834" cy="4024313"/>
          </a:xfrm>
        </p:spPr>
      </p:pic>
    </p:spTree>
    <p:extLst>
      <p:ext uri="{BB962C8B-B14F-4D97-AF65-F5344CB8AC3E}">
        <p14:creationId xmlns:p14="http://schemas.microsoft.com/office/powerpoint/2010/main" val="136277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11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" t="1592" r="415" b="1654"/>
          <a:stretch/>
        </p:blipFill>
        <p:spPr>
          <a:xfrm>
            <a:off x="1670463" y="2086498"/>
            <a:ext cx="8851075" cy="3893796"/>
          </a:xfr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پلتفرم مرکزی</a:t>
            </a:r>
            <a:r>
              <a:rPr lang="en-US" b="1" dirty="0" smtClean="0">
                <a:cs typeface="B Nazanin" panose="00000400000000000000" pitchFamily="2" charset="-78"/>
              </a:rPr>
              <a:t> 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43621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 smtClean="0">
                <a:cs typeface="B Nazanin" panose="00000400000000000000" pitchFamily="2" charset="-78"/>
              </a:rPr>
              <a:t>تحلیل</a:t>
            </a:r>
            <a:r>
              <a:rPr lang="fa-IR" dirty="0" smtClean="0">
                <a:cs typeface="B Narm" panose="00000400000000000000" pitchFamily="2" charset="-78"/>
              </a:rPr>
              <a:t> </a:t>
            </a:r>
            <a:r>
              <a:rPr lang="fa-IR" b="1" dirty="0" smtClean="0">
                <a:cs typeface="B Nazanin" panose="00000400000000000000" pitchFamily="2" charset="-78"/>
              </a:rPr>
              <a:t>پلتفرم اینترنت اشیا</a:t>
            </a:r>
            <a:endParaRPr lang="en-US" dirty="0">
              <a:cs typeface="B Narm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713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13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مدل مفهومی </a:t>
            </a:r>
            <a:r>
              <a:rPr lang="fa-IR" b="1" dirty="0" smtClean="0">
                <a:cs typeface="B Nazanin" panose="00000400000000000000" pitchFamily="2" charset="-78"/>
              </a:rPr>
              <a:t>پلتفرم اینترنت اشیا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3248751"/>
            <a:ext cx="10820400" cy="1914660"/>
          </a:xfrm>
        </p:spPr>
      </p:pic>
    </p:spTree>
    <p:extLst>
      <p:ext uri="{BB962C8B-B14F-4D97-AF65-F5344CB8AC3E}">
        <p14:creationId xmlns:p14="http://schemas.microsoft.com/office/powerpoint/2010/main" val="385993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14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689" y="1046101"/>
            <a:ext cx="9908623" cy="5811899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جراحی ساختار پلتفرم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7504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15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52" y="1119457"/>
            <a:ext cx="9912096" cy="5353976"/>
          </a:xfr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تجهیزات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326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16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ارتباطات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394" y="1119458"/>
            <a:ext cx="9700275" cy="535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688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17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بروکر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08"/>
          <a:stretch/>
        </p:blipFill>
        <p:spPr>
          <a:xfrm>
            <a:off x="950482" y="1118899"/>
            <a:ext cx="9955815" cy="52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81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18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قالب اطلاعات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01" y="1159372"/>
            <a:ext cx="9840982" cy="5324556"/>
          </a:xfrm>
        </p:spPr>
      </p:pic>
    </p:spTree>
    <p:extLst>
      <p:ext uri="{BB962C8B-B14F-4D97-AF65-F5344CB8AC3E}">
        <p14:creationId xmlns:p14="http://schemas.microsoft.com/office/powerpoint/2010/main" val="14272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19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ذخیره سازی داده ها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87" y="1159372"/>
            <a:ext cx="9912096" cy="517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4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سرفصل های ارائه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545" y="2285235"/>
            <a:ext cx="10820400" cy="4024125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800" b="1" dirty="0" smtClean="0">
                <a:cs typeface="B Nazanin" panose="00000400000000000000" pitchFamily="2" charset="-78"/>
              </a:rPr>
              <a:t>1</a:t>
            </a:r>
            <a:r>
              <a:rPr lang="fa-IR" sz="2800" dirty="0" smtClean="0">
                <a:cs typeface="B Nazanin" panose="00000400000000000000" pitchFamily="2" charset="-78"/>
              </a:rPr>
              <a:t>-مفهوم اینترنت اشیا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2-مفهوم پلتفرم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3-نقش و جایگاه پلتفرم در پروژه </a:t>
            </a:r>
            <a:r>
              <a:rPr lang="en-US" sz="2400" dirty="0" smtClean="0">
                <a:latin typeface="Times" panose="02020603060405020304" pitchFamily="18" charset="0"/>
                <a:cs typeface="B Nazanin" panose="00000400000000000000" pitchFamily="2" charset="-78"/>
              </a:rPr>
              <a:t>I</a:t>
            </a:r>
            <a:r>
              <a:rPr lang="en-US" sz="1800" dirty="0" smtClean="0">
                <a:latin typeface="Times" panose="02020603060405020304" pitchFamily="18" charset="0"/>
                <a:cs typeface="B Nazanin" panose="00000400000000000000" pitchFamily="2" charset="-78"/>
              </a:rPr>
              <a:t>O</a:t>
            </a:r>
            <a:r>
              <a:rPr lang="en-US" sz="2400" dirty="0" smtClean="0">
                <a:latin typeface="Times" panose="02020603060405020304" pitchFamily="18" charset="0"/>
                <a:cs typeface="B Nazanin" panose="00000400000000000000" pitchFamily="2" charset="-78"/>
              </a:rPr>
              <a:t>T</a:t>
            </a:r>
            <a:endParaRPr lang="en-US" sz="2800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4-تحلیل پلتفرم اینترنت اشیا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5-چند پلتفرم پرکاربرد </a:t>
            </a:r>
            <a:endParaRPr lang="fa-IR" sz="2800" dirty="0" smtClean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B Nazanin" panose="00000400000000000000" pitchFamily="2" charset="-78"/>
              </a:rPr>
              <a:t>6-نمونه کاربرد مرتبط با پروژه های مرکز تحقیقات فضایی</a:t>
            </a:r>
            <a:endParaRPr lang="fa-IR" sz="2800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2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026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20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ایجاد داشبورد و مصورسازی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48" y="1159371"/>
            <a:ext cx="9837681" cy="5217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5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21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یکپارچه سازی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14" name="Content Placeholder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924" y="1142186"/>
            <a:ext cx="10158152" cy="523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22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ذخیره سازی اطلاعات مبتنی بر زمان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35" y="1222601"/>
            <a:ext cx="10083338" cy="5074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30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چند پلتفرم پرکاربرد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121607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24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53000" y="1767838"/>
            <a:ext cx="70713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تولید شده برپایه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سازگاری با انواع دستگاه ها و اشیا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تدارک </a:t>
            </a:r>
            <a:r>
              <a:rPr lang="fa-IR" sz="2400" b="1" dirty="0" smtClean="0">
                <a:cs typeface="B Nazanin" panose="00000400000000000000" pitchFamily="2" charset="-78"/>
              </a:rPr>
              <a:t>و کانفیگ دستگاه ها از راه دور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جمع آوری و آنالیز داده های سنسور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آنالیز وضعیت نوتیفیکیشن های رسیده به </a:t>
            </a:r>
            <a:r>
              <a:rPr lang="fa-IR" sz="2400" b="1" dirty="0" smtClean="0">
                <a:cs typeface="B Nazanin" panose="00000400000000000000" pitchFamily="2" charset="-78"/>
              </a:rPr>
              <a:t>کاربر </a:t>
            </a:r>
            <a:endParaRPr lang="fa-IR" sz="2400" b="1" dirty="0" smtClean="0"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ایجاد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SDK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و 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API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 </a:t>
            </a:r>
            <a:r>
              <a:rPr lang="fa-IR" sz="2400" b="1" dirty="0" smtClean="0">
                <a:cs typeface="B Nazanin" panose="00000400000000000000" pitchFamily="2" charset="-78"/>
              </a:rPr>
              <a:t>برای دیوایس های مختلف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Kaa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2050" name="Picture 2" descr="Image result for KA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3589"/>
            <a:ext cx="5627716" cy="316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61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25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37019" y="2047615"/>
            <a:ext cx="68458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پیاده سازی شده با زبان جاوا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</a:t>
            </a:r>
            <a:r>
              <a:rPr lang="fa-IR" sz="2400" b="1" dirty="0" smtClean="0">
                <a:cs typeface="B Nazanin" panose="00000400000000000000" pitchFamily="2" charset="-78"/>
              </a:rPr>
              <a:t>پیاده سازی مبتنی بر </a:t>
            </a:r>
            <a:r>
              <a:rPr lang="en-US" sz="2000" dirty="0" smtClean="0">
                <a:latin typeface="Times" panose="02020603060405020304" pitchFamily="18" charset="0"/>
                <a:cs typeface="B Nazanin" panose="00000400000000000000" pitchFamily="2" charset="-78"/>
              </a:rPr>
              <a:t>Docker/Container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دارای ماژول ساخت داشبورد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گسترش پذیری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پشتیبانی از پروتکل </a:t>
            </a:r>
            <a:r>
              <a:rPr lang="fa-IR" sz="2400" b="1" dirty="0">
                <a:cs typeface="B Nazanin" panose="00000400000000000000" pitchFamily="2" charset="-78"/>
              </a:rPr>
              <a:t>های </a:t>
            </a:r>
            <a:r>
              <a:rPr lang="en-US" sz="2000" dirty="0" err="1">
                <a:latin typeface="Times" panose="02020603060405020304" pitchFamily="18" charset="0"/>
                <a:cs typeface="B Nazanin" panose="00000400000000000000" pitchFamily="2" charset="-78"/>
              </a:rPr>
              <a:t>M</a:t>
            </a:r>
            <a:r>
              <a:rPr lang="en-US" sz="2000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qtt</a:t>
            </a:r>
            <a:r>
              <a:rPr lang="fa-IR" sz="2000" dirty="0" smtClean="0">
                <a:cs typeface="B Nazanin" panose="00000400000000000000" pitchFamily="2" charset="-78"/>
              </a:rPr>
              <a:t> </a:t>
            </a:r>
            <a:r>
              <a:rPr lang="fa-IR" sz="2000" dirty="0">
                <a:cs typeface="B Nazanin" panose="00000400000000000000" pitchFamily="2" charset="-78"/>
              </a:rPr>
              <a:t>، </a:t>
            </a:r>
            <a:r>
              <a:rPr lang="en-US" sz="2000" dirty="0" err="1">
                <a:latin typeface="Times" panose="02020603060405020304" pitchFamily="18" charset="0"/>
                <a:cs typeface="B Nazanin" panose="00000400000000000000" pitchFamily="2" charset="-78"/>
              </a:rPr>
              <a:t>C</a:t>
            </a:r>
            <a:r>
              <a:rPr lang="en-US" sz="2000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oAp</a:t>
            </a:r>
            <a:r>
              <a:rPr lang="fa-IR" sz="2000" dirty="0" smtClean="0">
                <a:cs typeface="+mj-cs"/>
              </a:rPr>
              <a:t> </a:t>
            </a:r>
            <a:r>
              <a:rPr lang="fa-IR" sz="2000" dirty="0">
                <a:cs typeface="+mj-cs"/>
              </a:rPr>
              <a:t>و </a:t>
            </a:r>
            <a:r>
              <a:rPr lang="en-US" sz="2000" dirty="0" smtClean="0">
                <a:latin typeface="Times" panose="02020603060405020304" pitchFamily="18" charset="0"/>
                <a:cs typeface="B Nazanin" panose="00000400000000000000" pitchFamily="2" charset="-78"/>
              </a:rPr>
              <a:t>Rest</a:t>
            </a:r>
            <a:endParaRPr lang="en-US" sz="2000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Things</a:t>
            </a:r>
            <a:r>
              <a:rPr lang="en-US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 </a:t>
            </a:r>
            <a:r>
              <a:rPr lang="en-US" sz="36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board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24" y="1608083"/>
            <a:ext cx="5898897" cy="309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1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309" y="2074425"/>
            <a:ext cx="3585911" cy="3081251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26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54040" y="2074425"/>
            <a:ext cx="627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قابلیت </a:t>
            </a:r>
            <a:r>
              <a:rPr lang="fa-IR" sz="2400" b="1" dirty="0" smtClean="0">
                <a:cs typeface="B Nazanin" panose="00000400000000000000" pitchFamily="2" charset="-78"/>
              </a:rPr>
              <a:t>گسترش با توجه به یکپارچگی با خدمات آمازون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پیاده سازی پروتکل های 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en-US" sz="2000" b="1" dirty="0" err="1" smtClean="0">
                <a:latin typeface="Times" panose="02020603060405020304" pitchFamily="18" charset="0"/>
                <a:cs typeface="B Nazanin" panose="00000400000000000000" pitchFamily="2" charset="-78"/>
              </a:rPr>
              <a:t>Mqtt</a:t>
            </a:r>
            <a:r>
              <a:rPr lang="fa-IR" sz="2400" b="1" dirty="0" smtClean="0">
                <a:cs typeface="B Nazanin" panose="00000400000000000000" pitchFamily="2" charset="-78"/>
              </a:rPr>
              <a:t>، </a:t>
            </a:r>
            <a:r>
              <a:rPr lang="en-US" sz="2400" b="1" dirty="0" smtClean="0">
                <a:cs typeface="B Nazanin" panose="00000400000000000000" pitchFamily="2" charset="-78"/>
              </a:rPr>
              <a:t> </a:t>
            </a:r>
            <a:r>
              <a:rPr lang="en-US" sz="2000" b="1" dirty="0">
                <a:latin typeface="Times" panose="02020603060405020304" pitchFamily="18" charset="0"/>
                <a:cs typeface="B Nazanin" panose="00000400000000000000" pitchFamily="2" charset="-78"/>
              </a:rPr>
              <a:t>R</a:t>
            </a:r>
            <a:r>
              <a:rPr lang="en-US" sz="20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est</a:t>
            </a:r>
            <a:endParaRPr lang="fa-IR" sz="2400" b="1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امکان استفاده از سرویس آنالیز داده 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AWS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32373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27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IBM</a:t>
            </a:r>
            <a:endParaRPr lang="en-US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4040" y="2074425"/>
            <a:ext cx="62788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پنل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زیرساخت قدرتمند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>
                <a:cs typeface="B Nazanin" panose="00000400000000000000" pitchFamily="2" charset="-78"/>
              </a:rPr>
              <a:t>قابلیت یکپارچه سازی با سامانه هوش مصنوعی </a:t>
            </a:r>
          </a:p>
          <a:p>
            <a:pPr algn="r" rtl="1"/>
            <a:endParaRPr lang="en-US" sz="24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095" y="2535382"/>
            <a:ext cx="4128833" cy="236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52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 rtl="1">
              <a:buNone/>
            </a:pPr>
            <a:endParaRPr lang="fa-IR" b="1" dirty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endParaRPr lang="fa-IR" b="1" dirty="0" smtClean="0">
              <a:cs typeface="B Nazanin" panose="00000400000000000000" pitchFamily="2" charset="-78"/>
            </a:endParaRPr>
          </a:p>
          <a:p>
            <a:pPr algn="r" rtl="1"/>
            <a:endParaRPr lang="fa-IR" b="1" dirty="0" smtClean="0">
              <a:cs typeface="B Nazanin" panose="00000400000000000000" pitchFamily="2" charset="-78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28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شرکت فرینه فناور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1026" name="Picture 2" descr="Image result for â«Ø´Ø±Ú©Øª ÙØ±ÛÙÙ ÙÙØ§ÙØ±â¬â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661" y="2339250"/>
            <a:ext cx="2695690" cy="3293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654040" y="2074425"/>
            <a:ext cx="62788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Arial" panose="020B0604020202020204" pitchFamily="34" charset="0"/>
              <a:buChar char="•"/>
            </a:pPr>
            <a:r>
              <a:rPr lang="fa-IR" sz="2400" b="1" dirty="0" smtClean="0">
                <a:cs typeface="B Nazanin" panose="00000400000000000000" pitchFamily="2" charset="-78"/>
              </a:rPr>
              <a:t>تولید سخت افزارهای اختصاصی </a:t>
            </a:r>
          </a:p>
          <a:p>
            <a:pPr marL="285750" indent="-285750" algn="r" rtl="1">
              <a:buFont typeface="Arial" panose="020B0604020202020204" pitchFamily="34" charset="0"/>
              <a:buChar char="•"/>
            </a:pPr>
            <a:endParaRPr lang="en-US" sz="24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2562" y="2785533"/>
            <a:ext cx="7473638" cy="218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5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29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sz="3200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مقایسه پلتفرم های متن باز</a:t>
            </a:r>
            <a:endParaRPr lang="en-US" sz="3600" b="1" dirty="0">
              <a:latin typeface="Times" panose="02020603060405020304" pitchFamily="18" charset="0"/>
              <a:cs typeface="B Nazanin" panose="00000400000000000000" pitchFamily="2" charset="-78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455467"/>
              </p:ext>
            </p:extLst>
          </p:nvPr>
        </p:nvGraphicFramePr>
        <p:xfrm>
          <a:off x="426720" y="1404850"/>
          <a:ext cx="11064241" cy="4386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4156">
                  <a:extLst>
                    <a:ext uri="{9D8B030D-6E8A-4147-A177-3AD203B41FA5}">
                      <a16:colId xmlns:a16="http://schemas.microsoft.com/office/drawing/2014/main" val="2499888862"/>
                    </a:ext>
                  </a:extLst>
                </a:gridCol>
                <a:gridCol w="1871758">
                  <a:extLst>
                    <a:ext uri="{9D8B030D-6E8A-4147-A177-3AD203B41FA5}">
                      <a16:colId xmlns:a16="http://schemas.microsoft.com/office/drawing/2014/main" val="3310870118"/>
                    </a:ext>
                  </a:extLst>
                </a:gridCol>
                <a:gridCol w="2126207">
                  <a:extLst>
                    <a:ext uri="{9D8B030D-6E8A-4147-A177-3AD203B41FA5}">
                      <a16:colId xmlns:a16="http://schemas.microsoft.com/office/drawing/2014/main" val="1782771358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2972090594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3023880378"/>
                    </a:ext>
                  </a:extLst>
                </a:gridCol>
                <a:gridCol w="1844040">
                  <a:extLst>
                    <a:ext uri="{9D8B030D-6E8A-4147-A177-3AD203B41FA5}">
                      <a16:colId xmlns:a16="http://schemas.microsoft.com/office/drawing/2014/main" val="128733471"/>
                    </a:ext>
                  </a:extLst>
                </a:gridCol>
              </a:tblGrid>
              <a:tr h="680739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IOT software platform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Device</a:t>
                      </a:r>
                      <a:r>
                        <a:rPr lang="en-US" sz="1600" b="1" baseline="0" dirty="0" smtClean="0">
                          <a:latin typeface="Times" panose="02020603060405020304" pitchFamily="18" charset="0"/>
                        </a:rPr>
                        <a:t> management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Integration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Support</a:t>
                      </a:r>
                      <a:r>
                        <a:rPr lang="en-US" sz="1600" b="1" baseline="0" dirty="0" smtClean="0">
                          <a:latin typeface="Times" panose="02020603060405020304" pitchFamily="18" charset="0"/>
                        </a:rPr>
                        <a:t> for visualizations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Protocols</a:t>
                      </a:r>
                      <a:r>
                        <a:rPr lang="en-US" sz="1600" b="1" baseline="0" dirty="0" smtClean="0">
                          <a:latin typeface="Times" panose="02020603060405020304" pitchFamily="18" charset="0"/>
                        </a:rPr>
                        <a:t> for data collection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Times" panose="02020603060405020304" pitchFamily="18" charset="0"/>
                        </a:rPr>
                        <a:t>DB</a:t>
                      </a:r>
                      <a:endParaRPr lang="en-US" sz="1600" b="1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6884343"/>
                  </a:ext>
                </a:extLst>
              </a:tr>
              <a:tr h="1099571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KAA 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YES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Portable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sdk</a:t>
                      </a:r>
                      <a:r>
                        <a:rPr lang="en-US" sz="1500" baseline="0" dirty="0" smtClean="0">
                          <a:latin typeface="Times" panose="02020603060405020304" pitchFamily="18" charset="0"/>
                        </a:rPr>
                        <a:t> available to integrate any particular platform, REST API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YES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Mqtt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coap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xmpp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tcp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http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MongoDB,</a:t>
                      </a:r>
                      <a:r>
                        <a:rPr lang="en-US" sz="1500" baseline="0" dirty="0" smtClean="0">
                          <a:latin typeface="Times" panose="02020603060405020304" pitchFamily="18" charset="0"/>
                        </a:rPr>
                        <a:t> Cassandra, Hadoop, Oracle, NoSQL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759439"/>
                  </a:ext>
                </a:extLst>
              </a:tr>
              <a:tr h="55215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ThingSpeak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NO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Rest and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mqtt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 API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NO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http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MySQL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9388756"/>
                  </a:ext>
                </a:extLst>
              </a:tr>
              <a:tr h="685371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DeviceHive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*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UnKnown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Rest and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mqtt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 API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YES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Rest,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websocket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 or</a:t>
                      </a:r>
                      <a:r>
                        <a:rPr lang="en-US" sz="1500" baseline="0" dirty="0" smtClean="0">
                          <a:latin typeface="Times" panose="02020603060405020304" pitchFamily="18" charset="0"/>
                        </a:rPr>
                        <a:t> </a:t>
                      </a:r>
                      <a:r>
                        <a:rPr lang="en-US" sz="1500" baseline="0" dirty="0" err="1" smtClean="0">
                          <a:latin typeface="Times" panose="02020603060405020304" pitchFamily="18" charset="0"/>
                        </a:rPr>
                        <a:t>mqtt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PostgreSQL, SAP Hana</a:t>
                      </a:r>
                      <a:r>
                        <a:rPr lang="en-US" sz="1500" baseline="0" dirty="0" smtClean="0">
                          <a:latin typeface="Times" panose="02020603060405020304" pitchFamily="18" charset="0"/>
                        </a:rPr>
                        <a:t> DB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0375242"/>
                  </a:ext>
                </a:extLst>
              </a:tr>
              <a:tr h="55215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Zetta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NO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Rest API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NO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http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*Unknown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0766921"/>
                  </a:ext>
                </a:extLst>
              </a:tr>
              <a:tr h="81689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Thingsboard.io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YES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Rest</a:t>
                      </a:r>
                      <a:r>
                        <a:rPr lang="en-US" sz="1500" baseline="0" dirty="0" smtClean="0">
                          <a:latin typeface="Times" panose="02020603060405020304" pitchFamily="18" charset="0"/>
                        </a:rPr>
                        <a:t> API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NO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Mqtt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</a:t>
                      </a:r>
                      <a:r>
                        <a:rPr lang="en-US" sz="1500" dirty="0" err="1" smtClean="0">
                          <a:latin typeface="Times" panose="02020603060405020304" pitchFamily="18" charset="0"/>
                        </a:rPr>
                        <a:t>coap</a:t>
                      </a:r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, http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 smtClean="0">
                          <a:latin typeface="Times" panose="02020603060405020304" pitchFamily="18" charset="0"/>
                        </a:rPr>
                        <a:t>Cassandra</a:t>
                      </a:r>
                      <a:endParaRPr lang="en-US" sz="1500" dirty="0">
                        <a:latin typeface="Times" panose="0202060306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8878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662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اینترنت اشیا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4000" dirty="0" smtClean="0">
                <a:cs typeface="B Nazanin" panose="00000400000000000000" pitchFamily="2" charset="-78"/>
              </a:rPr>
              <a:t>نمونه کاربرد مرتبط با پروژه های مرکز تحقیقات فضایی</a:t>
            </a:r>
            <a:endParaRPr lang="en-US" sz="4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8407470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ar-SA" sz="4000" b="1" dirty="0">
                <a:cs typeface="B Nazanin" panose="00000400000000000000" pitchFamily="2" charset="-78"/>
              </a:rPr>
              <a:t>نمای کلی از ارتباطات محموله‌های مخابراتی کشتی هوایی</a:t>
            </a:r>
            <a:endParaRPr lang="en-GB" sz="40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9503"/>
            <a:ext cx="10515600" cy="4123581"/>
          </a:xfrm>
        </p:spPr>
      </p:pic>
      <p:sp>
        <p:nvSpPr>
          <p:cNvPr id="4" name="TextBox 3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31</a:t>
            </a:r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20656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libaba Cloud Sky IoT - The Computing Conference 2018-Y1WaKUKx72Q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96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1886" y="764373"/>
            <a:ext cx="11114314" cy="1293028"/>
          </a:xfrm>
        </p:spPr>
        <p:txBody>
          <a:bodyPr>
            <a:normAutofit/>
          </a:bodyPr>
          <a:lstStyle/>
          <a:p>
            <a:pPr algn="r" rtl="1"/>
            <a:r>
              <a:rPr lang="fa-IR" b="1" dirty="0" smtClean="0">
                <a:latin typeface="Times" panose="02020603060405020304" pitchFamily="18" charset="0"/>
                <a:cs typeface="B Nazanin" panose="00000400000000000000" pitchFamily="2" charset="-78"/>
              </a:rPr>
              <a:t>کاربرد کشتی هوایی </a:t>
            </a:r>
            <a:r>
              <a:rPr lang="en-US" dirty="0" smtClean="0">
                <a:latin typeface="Times" panose="02020603060405020304" pitchFamily="18" charset="0"/>
              </a:rPr>
              <a:t>Alibaba cloud sky</a:t>
            </a:r>
            <a:endParaRPr lang="en-US" dirty="0">
              <a:latin typeface="Times" panose="0202060306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sz="4000" dirty="0" smtClean="0">
                <a:latin typeface="Times" panose="02020603060405020304" pitchFamily="18" charset="0"/>
                <a:cs typeface="B Nazanin" panose="00000400000000000000" pitchFamily="2" charset="-78"/>
              </a:rPr>
              <a:t>کنتور هوشمند</a:t>
            </a:r>
          </a:p>
          <a:p>
            <a:pPr algn="r" rtl="1"/>
            <a:r>
              <a:rPr lang="fa-IR" sz="4000" dirty="0" smtClean="0">
                <a:latin typeface="Times" panose="02020603060405020304" pitchFamily="18" charset="0"/>
                <a:cs typeface="B Nazanin" panose="00000400000000000000" pitchFamily="2" charset="-78"/>
              </a:rPr>
              <a:t>شهر هوشمند</a:t>
            </a:r>
          </a:p>
          <a:p>
            <a:pPr algn="r" rtl="1"/>
            <a:r>
              <a:rPr lang="fa-IR" sz="4000" dirty="0" smtClean="0">
                <a:latin typeface="Times" panose="02020603060405020304" pitchFamily="18" charset="0"/>
                <a:cs typeface="B Nazanin" panose="00000400000000000000" pitchFamily="2" charset="-78"/>
              </a:rPr>
              <a:t>کشاورزی هوشمند</a:t>
            </a:r>
          </a:p>
          <a:p>
            <a:pPr algn="r" rtl="1"/>
            <a:r>
              <a:rPr lang="fa-IR" sz="4000" dirty="0" smtClean="0">
                <a:latin typeface="Times" panose="02020603060405020304" pitchFamily="18" charset="0"/>
                <a:cs typeface="B Nazanin" panose="00000400000000000000" pitchFamily="2" charset="-78"/>
              </a:rPr>
              <a:t>صنایع </a:t>
            </a:r>
            <a:r>
              <a:rPr lang="fa-IR" sz="4000" dirty="0">
                <a:latin typeface="Times" panose="02020603060405020304" pitchFamily="18" charset="0"/>
                <a:cs typeface="B Nazanin" panose="00000400000000000000" pitchFamily="2" charset="-78"/>
              </a:rPr>
              <a:t>هوشمند</a:t>
            </a:r>
          </a:p>
          <a:p>
            <a:pPr marL="0" indent="0" algn="r" rtl="1">
              <a:buNone/>
            </a:pPr>
            <a:endParaRPr lang="fa-IR" sz="4000" dirty="0" smtClean="0">
              <a:latin typeface="Times" panose="02020603060405020304" pitchFamily="18" charset="0"/>
              <a:cs typeface="B Nazanin" panose="00000400000000000000" pitchFamily="2" charset="-78"/>
            </a:endParaRP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579120" y="6292426"/>
            <a:ext cx="109270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" panose="02020603060405020304" pitchFamily="18" charset="0"/>
              </a:rPr>
              <a:t>https://www.semtech.com/company/press/semtech-and-alibaba-cloud-expands-iot-collaboration-with-lora-technology-in-china</a:t>
            </a:r>
          </a:p>
        </p:txBody>
      </p:sp>
    </p:spTree>
    <p:extLst>
      <p:ext uri="{BB962C8B-B14F-4D97-AF65-F5344CB8AC3E}">
        <p14:creationId xmlns:p14="http://schemas.microsoft.com/office/powerpoint/2010/main" val="257865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32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4000" dirty="0" smtClean="0">
                <a:cs typeface="B Nazanin" panose="00000400000000000000" pitchFamily="2" charset="-78"/>
              </a:rPr>
              <a:t>باتشکر</a:t>
            </a:r>
            <a:endParaRPr lang="en-US" sz="40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7756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380" y="6069724"/>
            <a:ext cx="559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000" dirty="0" smtClean="0">
                <a:cs typeface="B Nazanin" panose="00000400000000000000" pitchFamily="2" charset="-78"/>
              </a:rPr>
              <a:t>4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27" y="673328"/>
            <a:ext cx="9147946" cy="6184672"/>
          </a:xfrm>
        </p:spPr>
      </p:pic>
      <p:sp>
        <p:nvSpPr>
          <p:cNvPr id="16" name="Rectangle 15"/>
          <p:cNvSpPr/>
          <p:nvPr/>
        </p:nvSpPr>
        <p:spPr>
          <a:xfrm>
            <a:off x="2501462" y="1077214"/>
            <a:ext cx="7189076" cy="63062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3332351" y="315055"/>
            <a:ext cx="8610600" cy="1293028"/>
          </a:xfrm>
        </p:spPr>
        <p:txBody>
          <a:bodyPr/>
          <a:lstStyle/>
          <a:p>
            <a:pPr algn="r"/>
            <a:r>
              <a:rPr lang="fa-IR" b="1" dirty="0" smtClean="0">
                <a:solidFill>
                  <a:schemeClr val="tx1"/>
                </a:solidFill>
                <a:cs typeface="B Nazanin" panose="00000400000000000000" pitchFamily="2" charset="-78"/>
              </a:rPr>
              <a:t>سیر تکاملی اینترنت اشیا</a:t>
            </a:r>
            <a:endParaRPr lang="en-US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503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3925610" y="4863029"/>
            <a:ext cx="2191407" cy="756747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3910369" y="5677159"/>
            <a:ext cx="2191407" cy="1056289"/>
          </a:xfrm>
          <a:prstGeom prst="round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0" y="6020192"/>
            <a:ext cx="5596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2400" dirty="0" smtClean="0">
                <a:cs typeface="B Nazanin" panose="00000400000000000000" pitchFamily="2" charset="-78"/>
              </a:rPr>
              <a:t>5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 اینترنت اشیا</a:t>
            </a:r>
            <a:endParaRPr lang="en-US" b="1" dirty="0">
              <a:cs typeface="B Nazanin" panose="00000400000000000000" pitchFamily="2" charset="-78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990" y="1298946"/>
            <a:ext cx="8320021" cy="4764769"/>
          </a:xfrm>
        </p:spPr>
      </p:pic>
    </p:spTree>
    <p:extLst>
      <p:ext uri="{BB962C8B-B14F-4D97-AF65-F5344CB8AC3E}">
        <p14:creationId xmlns:p14="http://schemas.microsoft.com/office/powerpoint/2010/main" val="280163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b="1" dirty="0">
                <a:solidFill>
                  <a:prstClr val="black"/>
                </a:solidFill>
                <a:cs typeface="B Nazanin" panose="00000400000000000000" pitchFamily="2" charset="-78"/>
              </a:rPr>
              <a:t>مفهوم پلتفرم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484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7</a:t>
            </a:r>
            <a:endParaRPr lang="en-US" dirty="0">
              <a:cs typeface="B Nazanin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123" y="1213276"/>
            <a:ext cx="5235898" cy="6858000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2897"/>
            <a:ext cx="5365750" cy="4024313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932" y="948267"/>
            <a:ext cx="3746609" cy="2442272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انواع پلتفرم </a:t>
            </a:r>
            <a:endParaRPr lang="en-US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98292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82577" y="2648498"/>
            <a:ext cx="10490200" cy="955675"/>
          </a:xfrm>
        </p:spPr>
        <p:txBody>
          <a:bodyPr/>
          <a:lstStyle/>
          <a:p>
            <a:pPr lvl="0" algn="ctr" rtl="1"/>
            <a:r>
              <a:rPr lang="fa-IR" sz="4000" b="1" cap="all" dirty="0" smtClean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نقش </a:t>
            </a:r>
            <a:r>
              <a:rPr lang="fa-IR" sz="4000" b="1" cap="all" dirty="0">
                <a:solidFill>
                  <a:prstClr val="black"/>
                </a:solidFill>
                <a:latin typeface="+mj-lt"/>
                <a:ea typeface="+mj-ea"/>
                <a:cs typeface="B Nazanin" panose="00000400000000000000" pitchFamily="2" charset="-78"/>
              </a:rPr>
              <a:t>و جایگاه پلتفرم در پروژه </a:t>
            </a:r>
            <a:r>
              <a:rPr lang="en-US" sz="32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I</a:t>
            </a:r>
            <a:r>
              <a:rPr lang="en-US" sz="24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o</a:t>
            </a:r>
            <a:r>
              <a:rPr lang="en-US" sz="3200" b="1" cap="all" dirty="0" err="1" smtClean="0">
                <a:solidFill>
                  <a:prstClr val="black"/>
                </a:solidFill>
                <a:latin typeface="Times" panose="02020603060405020304" pitchFamily="18" charset="0"/>
                <a:ea typeface="+mj-ea"/>
                <a:cs typeface="B Nazanin" panose="00000400000000000000" pitchFamily="2" charset="-78"/>
              </a:rPr>
              <a:t>T</a:t>
            </a:r>
            <a:endParaRPr lang="en-US" sz="4000" b="1" cap="all" dirty="0">
              <a:solidFill>
                <a:prstClr val="black"/>
              </a:solidFill>
              <a:latin typeface="Times" panose="02020603060405020304" pitchFamily="18" charset="0"/>
              <a:ea typeface="+mj-ea"/>
              <a:cs typeface="B Nazanin" panose="00000400000000000000" pitchFamily="2" charset="-78"/>
            </a:endParaRP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829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6" r="3045"/>
          <a:stretch/>
        </p:blipFill>
        <p:spPr>
          <a:xfrm>
            <a:off x="602673" y="2485888"/>
            <a:ext cx="5823065" cy="3441468"/>
          </a:xfrm>
        </p:spPr>
      </p:pic>
      <p:sp>
        <p:nvSpPr>
          <p:cNvPr id="7" name="TextBox 6"/>
          <p:cNvSpPr txBox="1"/>
          <p:nvPr/>
        </p:nvSpPr>
        <p:spPr>
          <a:xfrm>
            <a:off x="126124" y="6337738"/>
            <a:ext cx="559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dirty="0">
                <a:cs typeface="B Nazanin" panose="00000400000000000000" pitchFamily="2" charset="-78"/>
              </a:rPr>
              <a:t>9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332351" y="315055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a-IR" b="1" dirty="0" smtClean="0">
                <a:cs typeface="B Nazanin" panose="00000400000000000000" pitchFamily="2" charset="-78"/>
              </a:rPr>
              <a:t>فاکتورهای پلتفرم </a:t>
            </a:r>
            <a:endParaRPr lang="en-US" b="1" dirty="0">
              <a:cs typeface="B Nazanin" panose="00000400000000000000" pitchFamily="2" charset="-78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1-جمع آوری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2-ذخیره سازی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3-آنالیز و تحلیل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4-ارائه اطلاعات</a:t>
            </a:r>
          </a:p>
          <a:p>
            <a:pPr marL="0" indent="0" algn="r">
              <a:buFont typeface="Arial" panose="020B0604020202020204" pitchFamily="34" charset="0"/>
              <a:buNone/>
            </a:pPr>
            <a:r>
              <a:rPr lang="fa-IR" sz="2400" b="1" dirty="0" smtClean="0">
                <a:cs typeface="B Nazanin" panose="00000400000000000000" pitchFamily="2" charset="-78"/>
              </a:rPr>
              <a:t>5-مدیریت</a:t>
            </a:r>
          </a:p>
          <a:p>
            <a:pPr marL="0" indent="0" algn="r">
              <a:buFont typeface="Arial" panose="020B0604020202020204" pitchFamily="34" charset="0"/>
              <a:buNone/>
            </a:pPr>
            <a:endParaRPr lang="en-US" sz="2400" b="1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64102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1143</TotalTime>
  <Words>392</Words>
  <Application>Microsoft Office PowerPoint</Application>
  <PresentationFormat>Widescreen</PresentationFormat>
  <Paragraphs>131</Paragraphs>
  <Slides>34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B Narm</vt:lpstr>
      <vt:lpstr>B Nazanin</vt:lpstr>
      <vt:lpstr>Calibri</vt:lpstr>
      <vt:lpstr>Century Gothic</vt:lpstr>
      <vt:lpstr>Times</vt:lpstr>
      <vt:lpstr>Times New Roman</vt:lpstr>
      <vt:lpstr>Vapor Trail</vt:lpstr>
      <vt:lpstr>آشنایی با پلتفرم اینترنت اشیا </vt:lpstr>
      <vt:lpstr>سرفصل های ارائه</vt:lpstr>
      <vt:lpstr>مفهوم اینترنت اشیا </vt:lpstr>
      <vt:lpstr>سیر تکاملی اینترنت اشیا</vt:lpstr>
      <vt:lpstr>PowerPoint Presentation</vt:lpstr>
      <vt:lpstr>مفهوم پلتفرم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تحلیل پلتفرم اینترنت اشیا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چند پلتفرم پرکاربرد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نمونه کاربرد مرتبط با پروژه های مرکز تحقیقات فضایی</vt:lpstr>
      <vt:lpstr>نمای کلی از ارتباطات محموله‌های مخابراتی کشتی هوایی</vt:lpstr>
      <vt:lpstr>PowerPoint Presentation</vt:lpstr>
      <vt:lpstr>کاربرد کشتی هوایی Alibaba cloud sky</vt:lpstr>
      <vt:lpstr>باتشکر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سمینار آشنایی با اینترنت اشیا</dc:title>
  <dc:creator>Windows User</dc:creator>
  <cp:lastModifiedBy>Windows User</cp:lastModifiedBy>
  <cp:revision>275</cp:revision>
  <dcterms:created xsi:type="dcterms:W3CDTF">2018-12-17T09:33:44Z</dcterms:created>
  <dcterms:modified xsi:type="dcterms:W3CDTF">2019-01-02T10:02:39Z</dcterms:modified>
</cp:coreProperties>
</file>

<file path=docProps/thumbnail.jpeg>
</file>